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318" r:id="rId2"/>
    <p:sldId id="256" r:id="rId3"/>
    <p:sldId id="293" r:id="rId4"/>
    <p:sldId id="273" r:id="rId5"/>
    <p:sldId id="316" r:id="rId6"/>
    <p:sldId id="310" r:id="rId7"/>
    <p:sldId id="317" r:id="rId8"/>
    <p:sldId id="274" r:id="rId9"/>
    <p:sldId id="294" r:id="rId10"/>
    <p:sldId id="257" r:id="rId11"/>
    <p:sldId id="295" r:id="rId12"/>
    <p:sldId id="296" r:id="rId13"/>
    <p:sldId id="313" r:id="rId14"/>
    <p:sldId id="297" r:id="rId15"/>
    <p:sldId id="311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9" r:id="rId27"/>
    <p:sldId id="314" r:id="rId28"/>
    <p:sldId id="277" r:id="rId29"/>
    <p:sldId id="278" r:id="rId30"/>
    <p:sldId id="281" r:id="rId31"/>
    <p:sldId id="282" r:id="rId32"/>
    <p:sldId id="283" r:id="rId33"/>
    <p:sldId id="284" r:id="rId34"/>
    <p:sldId id="285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2F852-6E1A-45AF-9C58-565A95D2D730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E8E70-B8EC-416C-8A95-892B7AF29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6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4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9055-84D0-467E-91D1-479132FE2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16B1E-2D0C-4C8C-9DB3-477911F3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F2D2-2D68-4B59-9A4D-FB079EEE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60DC9-4C4B-41B8-896F-50C35C6C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EE5EC-6813-4373-8D5E-F9023C49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5D54-01D7-484B-B1FB-BB979E6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C4AC3-AEE0-465B-B4AC-0C2E74FA8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DD48-8336-4029-95DE-4C442E7E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6D44-FB66-49AA-9B91-815A84BE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6A13-3875-40FB-880F-60D8D0D9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4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28FD2-6EC7-42EB-B1B4-615EBBAA2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B52CE-AA01-49B4-9F50-281E8F73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CEC7C-649A-49F9-9DC2-1E9C6B2B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3F76-BB49-43BE-8230-1EA7D295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20F24-7E84-461B-B206-6814E473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EBEC-1AEF-456B-BB76-64DF41B2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F0AA-1EE8-4C83-A73E-B9A23B02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F3506-3D9C-4748-87B2-0D9FA47C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5057-359F-4FED-BD65-B6F6FD7D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CC4B-3760-4C9F-84D1-D636C20A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F5D5-DE52-48CA-8D36-85F1ECA5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DD1A-42A1-4670-B173-EB4BCA124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532F-AEC8-44DB-B2FE-43D1729E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73D9-B1DD-4589-848D-9E69A086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EB78-ED5F-437B-A9DB-1B35670C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0B04-9568-415E-A40D-F208B788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16C4-2A41-42EB-A12C-CF7A6A6F7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F64CF-9D26-4313-90F2-1FA21F49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87ECE-585B-49BB-A56A-B869505F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0C7CE-333B-4A23-B21A-0B5321B0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A345B-C383-4A51-B69B-1E7A72C7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851D-2D00-4D71-8349-69232537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2E702-CAC4-4216-92B3-C0C09186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77DF2-CE30-4074-A4DC-937B257E6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9D302-FF52-4415-A8F8-AFFAFC97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54F22-214E-4ABA-940C-96182903D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50C9AB-6055-4C94-8BB7-60D3311F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DFD8A-8EA5-418F-AEE6-52FCE782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4F882-B648-4697-88A3-2F3B908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B862-7221-470D-8B27-FB759C0B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DC29A-1529-4B5D-8B34-203CB82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6F3D-0DDA-49E7-8782-D6D5285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BA42D-25A5-4602-A21A-CCDA5E82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9AE82-FF64-449C-9BD2-1E2C43C8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781CA-9C33-4519-9E94-5ABAE0D8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32A7E-69F4-405F-99AF-71730FBA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4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1EB7-14D9-44A0-B545-B5EE8FF5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3BE8-FA10-42AE-A824-CD2048CD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6052-0C45-46DA-9AE6-93B616E95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827A-FB07-44AC-B04F-C0DB6BD7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3AC8-3869-4C5A-A9ED-6380B3B7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2C0ED-84C5-4F30-877F-79B7660A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7B7-D117-48ED-9BC7-792D0DCA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5FB6C-0F6A-4141-97BD-8AADFF683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30EF0-B466-4848-A062-3DA9EC749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99CC-448C-486F-9972-29FD2687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1DCBC-1102-4342-B706-B8A752F7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3FCC4-0843-478B-A0E4-C7A17467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9AC6F-91F4-491C-AC0A-07BEB7E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5C86-EAD6-4B8C-8825-C754901DB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14E8D-DC63-4A57-AF9D-F01A4AEF3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FC5-2FB6-48D9-AF7B-08DC8BDEB85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8E3-A031-4ED3-B870-210AEAD2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4894-3AE7-478C-9E27-E4F170C17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hyperlink" Target="https://www.analyticsvidhya.com/wp-content/uploads/2016/03/2.-ann-structure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69798-B3F6-40CD-B0A5-06E490B8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22" y="0"/>
            <a:ext cx="9648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 up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2.7+</a:t>
            </a:r>
          </a:p>
          <a:p>
            <a:r>
              <a:rPr lang="en-US" dirty="0" err="1"/>
              <a:t>SciPy</a:t>
            </a:r>
            <a:r>
              <a:rPr lang="en-US" dirty="0"/>
              <a:t>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19792" y="3507249"/>
            <a:ext cx="84255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python-pip python-dev build-essential</a:t>
            </a:r>
          </a:p>
          <a:p>
            <a:r>
              <a:rPr lang="en-US" dirty="0" err="1"/>
              <a:t>sudo</a:t>
            </a:r>
            <a:r>
              <a:rPr lang="en-US" dirty="0"/>
              <a:t> pip install --upgrade pip</a:t>
            </a:r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ipython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libopenblas</a:t>
            </a:r>
            <a:r>
              <a:rPr lang="en-US" dirty="0"/>
              <a:t>-dev </a:t>
            </a:r>
            <a:r>
              <a:rPr lang="en-US" dirty="0" err="1"/>
              <a:t>liblapack</a:t>
            </a:r>
            <a:r>
              <a:rPr lang="en-US" dirty="0"/>
              <a:t>-dev </a:t>
            </a:r>
            <a:r>
              <a:rPr lang="en-US" dirty="0" err="1"/>
              <a:t>gfortran</a:t>
            </a:r>
            <a:r>
              <a:rPr lang="en-US" dirty="0"/>
              <a:t> python-</a:t>
            </a:r>
            <a:r>
              <a:rPr lang="en-US" dirty="0" err="1"/>
              <a:t>numpy</a:t>
            </a:r>
            <a:r>
              <a:rPr lang="en-US" dirty="0"/>
              <a:t> python-</a:t>
            </a:r>
            <a:r>
              <a:rPr lang="en-US" dirty="0" err="1"/>
              <a:t>scipy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en-US" dirty="0" err="1"/>
              <a:t>scikit</a:t>
            </a:r>
            <a:r>
              <a:rPr lang="en-US" dirty="0"/>
              <a:t>-learn </a:t>
            </a:r>
            <a:r>
              <a:rPr lang="en-US" dirty="0" err="1"/>
              <a:t>scikit</a:t>
            </a:r>
            <a:r>
              <a:rPr lang="en-US" dirty="0"/>
              <a:t>-image </a:t>
            </a:r>
            <a:r>
              <a:rPr lang="en-US" dirty="0" err="1"/>
              <a:t>protobuf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0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Import the libraries and dataset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854" y="1904228"/>
            <a:ext cx="4124325" cy="14859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04228"/>
            <a:ext cx="5181600" cy="281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54" y="4190079"/>
            <a:ext cx="58674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networks and run the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7775" y="1825625"/>
            <a:ext cx="4848225" cy="95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950032"/>
            <a:ext cx="5181600" cy="210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5" y="3031723"/>
            <a:ext cx="767715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775" y="3498257"/>
            <a:ext cx="4486275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74" y="4466230"/>
            <a:ext cx="48482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1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Layers? </a:t>
            </a:r>
            <a:br>
              <a:rPr lang="en-US" dirty="0"/>
            </a:br>
            <a:r>
              <a:rPr lang="en-US" dirty="0"/>
              <a:t>The World is Compositional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919" y="1825625"/>
            <a:ext cx="6778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model with </a:t>
            </a:r>
            <a:r>
              <a:rPr lang="en-US" b="1" dirty="0"/>
              <a:t>hidden</a:t>
            </a:r>
            <a:r>
              <a:rPr lang="en-US" dirty="0"/>
              <a:t> </a:t>
            </a:r>
            <a:r>
              <a:rPr lang="en-US" b="1" dirty="0"/>
              <a:t>layers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3730" y="1825625"/>
            <a:ext cx="4410539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8875" y="2353469"/>
            <a:ext cx="50482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dropout?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724892"/>
            <a:ext cx="4943475" cy="2733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86160" y="3811866"/>
            <a:ext cx="3198307" cy="24714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7894" y="1690688"/>
            <a:ext cx="56940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iberationSerif"/>
              </a:rPr>
              <a:t>During the learning phase, the connections with the next layer can be limited to a subset of neurons to</a:t>
            </a:r>
          </a:p>
          <a:p>
            <a:r>
              <a:rPr lang="en-US" dirty="0">
                <a:latin typeface="LiberationSerif"/>
              </a:rPr>
              <a:t>reduce the weights to be updated, this learning optimization technique is called </a:t>
            </a:r>
            <a:r>
              <a:rPr lang="en-US" b="1" dirty="0">
                <a:latin typeface="LiberationSerif-Bold"/>
              </a:rPr>
              <a:t>dropout</a:t>
            </a:r>
            <a:r>
              <a:rPr lang="en-US" dirty="0">
                <a:latin typeface="LiberationSerif"/>
              </a:rPr>
              <a:t>. </a:t>
            </a:r>
            <a:r>
              <a:rPr lang="en-US" dirty="0"/>
              <a:t>The dropout is therefore a technique used to decrease the overfitting within a network with many layers and/or neurons.</a:t>
            </a:r>
          </a:p>
        </p:txBody>
      </p:sp>
    </p:spTree>
    <p:extLst>
      <p:ext uri="{BB962C8B-B14F-4D97-AF65-F5344CB8AC3E}">
        <p14:creationId xmlns:p14="http://schemas.microsoft.com/office/powerpoint/2010/main" val="322613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improvement with </a:t>
            </a:r>
            <a:r>
              <a:rPr lang="en-US" b="1" dirty="0"/>
              <a:t>dropout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6000" y="1825625"/>
            <a:ext cx="4525999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0787" y="2277269"/>
            <a:ext cx="4924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different optimizers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Stochastic gradient descent (SGD)</a:t>
            </a:r>
          </a:p>
          <a:p>
            <a:pPr lvl="1"/>
            <a:r>
              <a:rPr lang="en-US" dirty="0" err="1"/>
              <a:t>RMSprop</a:t>
            </a:r>
            <a:r>
              <a:rPr lang="en-US" dirty="0"/>
              <a:t> and Adam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Increasing the number of epochs.</a:t>
            </a:r>
          </a:p>
          <a:p>
            <a:pPr>
              <a:lnSpc>
                <a:spcPct val="110000"/>
              </a:lnSpc>
            </a:pPr>
            <a:r>
              <a:rPr lang="en-US" dirty="0"/>
              <a:t>Controlling the optimizer learning rate.</a:t>
            </a:r>
          </a:p>
          <a:p>
            <a:pPr>
              <a:lnSpc>
                <a:spcPct val="110000"/>
              </a:lnSpc>
            </a:pPr>
            <a:r>
              <a:rPr lang="en-US" dirty="0"/>
              <a:t>Increasing the number of internal hidden neurons.</a:t>
            </a:r>
          </a:p>
          <a:p>
            <a:pPr>
              <a:lnSpc>
                <a:spcPct val="110000"/>
              </a:lnSpc>
            </a:pPr>
            <a:r>
              <a:rPr lang="en-US" dirty="0"/>
              <a:t>Increasing the size of batch computation.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regularization for avoiding overfitting.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30" y="2957417"/>
            <a:ext cx="41243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30" y="3633169"/>
            <a:ext cx="3009900" cy="428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9" y="4295156"/>
            <a:ext cx="4395902" cy="170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7" y="6410325"/>
            <a:ext cx="94107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0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intuitions beyond </a:t>
            </a:r>
            <a:r>
              <a:rPr lang="en-US" dirty="0" err="1"/>
              <a:t>ConvNets</a:t>
            </a:r>
            <a:endParaRPr lang="en-US" dirty="0"/>
          </a:p>
          <a:p>
            <a:pPr lvl="1"/>
            <a:r>
              <a:rPr lang="en-US" dirty="0"/>
              <a:t>Local receptive fields</a:t>
            </a:r>
          </a:p>
          <a:p>
            <a:pPr lvl="1"/>
            <a:r>
              <a:rPr lang="en-US" dirty="0"/>
              <a:t>Shared weights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endParaRPr lang="en-US" dirty="0"/>
          </a:p>
        </p:txBody>
      </p:sp>
      <p:pic>
        <p:nvPicPr>
          <p:cNvPr id="8" name="Content Placeholder 3" descr="Header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062458"/>
            <a:ext cx="5181600" cy="17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92" y="4764219"/>
            <a:ext cx="4141416" cy="2035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898" y="1506573"/>
            <a:ext cx="3629025" cy="3133725"/>
          </a:xfrm>
          <a:prstGeom prst="rect">
            <a:avLst/>
          </a:prstGeom>
        </p:spPr>
      </p:pic>
      <p:pic>
        <p:nvPicPr>
          <p:cNvPr id="11" name="Picture 10" descr="https://cdn-images-1.medium.com/max/800/1*gSnarzS7siFt84db7bBSMQ.jpe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4" y="3386295"/>
            <a:ext cx="4938659" cy="170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0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CNN: </a:t>
            </a:r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672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98" y="1339585"/>
            <a:ext cx="6738463" cy="3210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4" y="4551055"/>
            <a:ext cx="640456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dirty="0"/>
              <a:t>Starting Deep Learning with Python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– </a:t>
            </a:r>
            <a:r>
              <a:rPr lang="en-US" sz="3600" dirty="0" err="1"/>
              <a:t>Keras</a:t>
            </a:r>
            <a:r>
              <a:rPr lang="en-US" sz="3600" dirty="0"/>
              <a:t> –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Ingyu Lee</a:t>
            </a:r>
          </a:p>
          <a:p>
            <a:r>
              <a:rPr lang="en-US" dirty="0"/>
              <a:t>Troy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39" y="2226277"/>
            <a:ext cx="3403644" cy="44072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45E96B-9EA1-4606-8183-6CC5CBCB6371}"/>
              </a:ext>
            </a:extLst>
          </p:cNvPr>
          <p:cNvSpPr/>
          <p:nvPr/>
        </p:nvSpPr>
        <p:spPr>
          <a:xfrm>
            <a:off x="672788" y="6248423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https://github.com/GoTrojan/DeepLearning</a:t>
            </a:r>
          </a:p>
        </p:txBody>
      </p:sp>
    </p:spTree>
    <p:extLst>
      <p:ext uri="{BB962C8B-B14F-4D97-AF65-F5344CB8AC3E}">
        <p14:creationId xmlns:p14="http://schemas.microsoft.com/office/powerpoint/2010/main" val="357385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CNN: </a:t>
            </a:r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90380"/>
            <a:ext cx="5181600" cy="302182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1920" y="1825625"/>
            <a:ext cx="4282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9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CIFAR-10 dataset contains 60,000 color images of 32 x 32 pixels in 3 channels divided into 10 classes.</a:t>
            </a:r>
          </a:p>
          <a:p>
            <a:pPr>
              <a:lnSpc>
                <a:spcPct val="100000"/>
              </a:lnSpc>
            </a:pPr>
            <a:r>
              <a:rPr lang="en-US" dirty="0"/>
              <a:t>Each class contains 6,000 images. The training set contains 50,000 images and test sets provides 10,000 images.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is to recognize previously unseen images and assign them to one of the 10 classes.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2947"/>
            <a:ext cx="5181600" cy="40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6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690688"/>
            <a:ext cx="5181600" cy="299896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6705" y="1690688"/>
            <a:ext cx="475297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885540"/>
            <a:ext cx="5086350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070" y="3590140"/>
            <a:ext cx="4257675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906" y="4957029"/>
            <a:ext cx="2943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98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682"/>
            <a:ext cx="5181600" cy="172122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4584" y="1825625"/>
            <a:ext cx="3456832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6842"/>
            <a:ext cx="55816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CIFAR-10 performance with deeper network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2" y="2224881"/>
            <a:ext cx="4333875" cy="35528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2385" y="1825625"/>
            <a:ext cx="5021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CIFAR-10 performance with data augmentation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6300" y="2524919"/>
            <a:ext cx="5105400" cy="29527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3264" y="1928715"/>
            <a:ext cx="5181600" cy="1834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76" y="4000779"/>
            <a:ext cx="52863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deep convolutional networks for large-scale image recognition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5727" y="1825625"/>
            <a:ext cx="5026545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300" y="2415381"/>
            <a:ext cx="43434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Deep </a:t>
            </a:r>
            <a:r>
              <a:rPr lang="en-US" dirty="0" err="1"/>
              <a:t>ConvNet</a:t>
            </a:r>
            <a:r>
              <a:rPr lang="en-US" dirty="0"/>
              <a:t> Architectures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018" y="1825625"/>
            <a:ext cx="72979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Keras</a:t>
            </a:r>
            <a:r>
              <a:rPr lang="en-US" dirty="0"/>
              <a:t>: Layers and Layers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00" y="1825625"/>
            <a:ext cx="8541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7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53" y="1361507"/>
            <a:ext cx="756951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Layers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85" y="4692580"/>
            <a:ext cx="7505496" cy="20606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48" y="1690688"/>
            <a:ext cx="3276776" cy="28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</a:t>
            </a:r>
          </a:p>
          <a:p>
            <a:pPr lvl="1"/>
            <a:r>
              <a:rPr lang="en-US" dirty="0"/>
              <a:t>Introduce Deep Learning with KERAS.</a:t>
            </a:r>
          </a:p>
          <a:p>
            <a:r>
              <a:rPr lang="en-US" dirty="0"/>
              <a:t>Who needs this talk?</a:t>
            </a:r>
          </a:p>
          <a:p>
            <a:pPr lvl="1"/>
            <a:r>
              <a:rPr lang="en-US" dirty="0"/>
              <a:t>Who are interested in Deep Learning and about to start develop one.</a:t>
            </a:r>
          </a:p>
          <a:p>
            <a:r>
              <a:rPr lang="en-US" dirty="0"/>
              <a:t>What will be covered?</a:t>
            </a:r>
          </a:p>
          <a:p>
            <a:pPr lvl="1"/>
            <a:r>
              <a:rPr lang="en-US" dirty="0"/>
              <a:t>How to start with deep learning with KERAS.</a:t>
            </a:r>
          </a:p>
          <a:p>
            <a:r>
              <a:rPr lang="en-US" dirty="0"/>
              <a:t>What will not be covered?</a:t>
            </a:r>
          </a:p>
          <a:p>
            <a:pPr lvl="1"/>
            <a:r>
              <a:rPr lang="en-US" dirty="0"/>
              <a:t>Detail applications on deep learning.</a:t>
            </a:r>
          </a:p>
          <a:p>
            <a:pPr lvl="1"/>
            <a:r>
              <a:rPr lang="en-US" dirty="0"/>
              <a:t>Theory on deep learning.</a:t>
            </a:r>
          </a:p>
          <a:p>
            <a:pPr lvl="1"/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209881" y="4345354"/>
            <a:ext cx="5724211" cy="2356897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 are already familiar with KERAS or other deep learning platform, then this is not good for you.</a:t>
            </a:r>
          </a:p>
        </p:txBody>
      </p:sp>
    </p:spTree>
    <p:extLst>
      <p:ext uri="{BB962C8B-B14F-4D97-AF65-F5344CB8AC3E}">
        <p14:creationId xmlns:p14="http://schemas.microsoft.com/office/powerpoint/2010/main" val="1606187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312" y="2405856"/>
            <a:ext cx="8715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Optimizers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2196306"/>
            <a:ext cx="8515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4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Capabilities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5" y="2105819"/>
            <a:ext cx="8782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Architecture/Weight Saving and Loading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612" y="1834356"/>
            <a:ext cx="7724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8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987" y="2639219"/>
            <a:ext cx="93440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3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087" y="2034381"/>
            <a:ext cx="9267825" cy="3933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4847" y="5988733"/>
            <a:ext cx="5359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Thanks for your attentions !</a:t>
            </a:r>
          </a:p>
        </p:txBody>
      </p:sp>
    </p:spTree>
    <p:extLst>
      <p:ext uri="{BB962C8B-B14F-4D97-AF65-F5344CB8AC3E}">
        <p14:creationId xmlns:p14="http://schemas.microsoft.com/office/powerpoint/2010/main" val="315531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6" name="Content Placeholder 5" descr="https://steemitimages.com/DQmXkTodSUHWeFdCriTwBLJrqaTfqse2sK2hhmC4Mu91njS/image.pn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58" y="1445621"/>
            <a:ext cx="4823069" cy="265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9" descr="https://cdn-images-1.medium.com/max/800/1*WXMS_K-zeVgqIttDjKaTlQ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65" y="4461008"/>
            <a:ext cx="5181600" cy="169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72200" y="6139617"/>
            <a:ext cx="5613400" cy="25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https://papers.nips.cc/paper/4824-imagenet-classification-with-deep-convolutional-neural-networks.pdf</a:t>
            </a:r>
            <a:endParaRPr lang="en-US" sz="10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54" y="1650118"/>
            <a:ext cx="4763490" cy="2249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092" y="3859226"/>
            <a:ext cx="3774146" cy="28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5073"/>
            <a:ext cx="5181600" cy="367244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43170"/>
            <a:ext cx="5181600" cy="35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 descr="2. ann structure">
            <a:hlinkClick r:id="rId2"/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4" y="1825625"/>
            <a:ext cx="4576156" cy="25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Screen Shot 2016-08-09 at 11.53.06 PM.png"/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1" y="2203029"/>
            <a:ext cx="4750044" cy="19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 Shot 2016-08-08 at 11.53.41 A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2" y="4703023"/>
            <a:ext cx="5486400" cy="16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 Shot 2016-08-09 at 11.53.15 PM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42" y="460627"/>
            <a:ext cx="5486400" cy="15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 Shot 2016-08-09 at 5.45.34 PM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01" y="4381790"/>
            <a:ext cx="5898384" cy="2311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5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pic>
        <p:nvPicPr>
          <p:cNvPr id="4" name="Content Placeholder 3" descr="http://www.svds.com/wp-content/uploads/2017/02/Deep_learning_ratings_final-1024x56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33" y="1825625"/>
            <a:ext cx="791433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63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46221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020FBC4-7C99-4B8E-BFF5-C44C5F45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2905"/>
            <a:ext cx="4734560" cy="1748325"/>
          </a:xfrm>
          <a:prstGeom prst="rect">
            <a:avLst/>
          </a:prstGeom>
        </p:spPr>
      </p:pic>
      <p:pic>
        <p:nvPicPr>
          <p:cNvPr id="7" name="Content Placeholder 6" descr="Keras image">
            <a:extLst>
              <a:ext uri="{FF2B5EF4-FFF2-40B4-BE49-F238E27FC236}">
                <a16:creationId xmlns:a16="http://schemas.microsoft.com/office/drawing/2014/main" id="{F1109962-275C-4E8B-99B1-ACC238A5C51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25500"/>
            <a:ext cx="5181600" cy="3951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98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will build a neural network that can recognize handwritten numbers.</a:t>
            </a:r>
          </a:p>
          <a:p>
            <a:pPr>
              <a:lnSpc>
                <a:spcPct val="110000"/>
              </a:lnSpc>
            </a:pPr>
            <a:r>
              <a:rPr lang="en-US" dirty="0"/>
              <a:t>We use MNIST (a database of handwritten digits made up of a training set of 60,000 examples and a test set of 10,000 examples.</a:t>
            </a:r>
          </a:p>
          <a:p>
            <a:pPr>
              <a:lnSpc>
                <a:spcPct val="110000"/>
              </a:lnSpc>
            </a:pPr>
            <a:r>
              <a:rPr lang="en-US" dirty="0"/>
              <a:t>The examples are annotated by humans with the correct answer. Since a database with correct answers is available, we can perform a supervised learning.</a:t>
            </a:r>
          </a:p>
        </p:txBody>
      </p:sp>
      <p:pic>
        <p:nvPicPr>
          <p:cNvPr id="13" name="Content Placeholder 12" descr="https://cdn-images-1.medium.com/max/900/1*bUKt7LBtQhZtBcFvNlRmUg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239550"/>
            <a:ext cx="5181600" cy="3523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34434" y="1204159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 pixels</a:t>
            </a:r>
          </a:p>
        </p:txBody>
      </p:sp>
      <p:cxnSp>
        <p:nvCxnSpPr>
          <p:cNvPr id="8" name="Straight Arrow Connector 7"/>
          <p:cNvCxnSpPr>
            <a:stCxn id="6" idx="1"/>
            <a:endCxn id="13" idx="0"/>
          </p:cNvCxnSpPr>
          <p:nvPr/>
        </p:nvCxnSpPr>
        <p:spPr>
          <a:xfrm flipH="1">
            <a:off x="8763000" y="1388825"/>
            <a:ext cx="471434" cy="85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563</Words>
  <Application>Microsoft Office PowerPoint</Application>
  <PresentationFormat>Widescreen</PresentationFormat>
  <Paragraphs>87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LiberationSerif</vt:lpstr>
      <vt:lpstr>LiberationSerif-Bold</vt:lpstr>
      <vt:lpstr>Malgun Gothic</vt:lpstr>
      <vt:lpstr>Arial</vt:lpstr>
      <vt:lpstr>Calibri</vt:lpstr>
      <vt:lpstr>Calibri Light</vt:lpstr>
      <vt:lpstr>Times New Roman</vt:lpstr>
      <vt:lpstr>Office Theme</vt:lpstr>
      <vt:lpstr>PowerPoint Presentation</vt:lpstr>
      <vt:lpstr>Starting Deep Learning with Python  – Keras – </vt:lpstr>
      <vt:lpstr>Contents</vt:lpstr>
      <vt:lpstr>What is Deep Learning?</vt:lpstr>
      <vt:lpstr>Why Deep Learning?</vt:lpstr>
      <vt:lpstr>Background</vt:lpstr>
      <vt:lpstr>Deep Learning Frameworks</vt:lpstr>
      <vt:lpstr>Keras</vt:lpstr>
      <vt:lpstr>First Applications</vt:lpstr>
      <vt:lpstr>Step 1: Set up your environment</vt:lpstr>
      <vt:lpstr>Step 2: Import the libraries and dataset</vt:lpstr>
      <vt:lpstr>Step 3: Define networks and run the model</vt:lpstr>
      <vt:lpstr>Why Multiple Layers?  The World is Compositional</vt:lpstr>
      <vt:lpstr>Improve the model with hidden layers</vt:lpstr>
      <vt:lpstr>What is dropout? </vt:lpstr>
      <vt:lpstr>Further improvement with dropout</vt:lpstr>
      <vt:lpstr>Other Improvements</vt:lpstr>
      <vt:lpstr>Convolutional Neural Network (CNN)</vt:lpstr>
      <vt:lpstr>Example of CNN: LeNet</vt:lpstr>
      <vt:lpstr>Example of CNN: LeNet</vt:lpstr>
      <vt:lpstr>Recognizing CIFAR-10 images with deep learning</vt:lpstr>
      <vt:lpstr>Recognizing CIFAR-10 images with deep learning</vt:lpstr>
      <vt:lpstr>Recognizing CIFAR-10 images with deep learning</vt:lpstr>
      <vt:lpstr>Improving the CIFAR-10 performance with deeper network</vt:lpstr>
      <vt:lpstr>Improving the CIFAR-10 performance with data augmentation</vt:lpstr>
      <vt:lpstr>Very deep convolutional networks for large-scale image recognition</vt:lpstr>
      <vt:lpstr>Very Deep ConvNet Architectures</vt:lpstr>
      <vt:lpstr>Back To Keras: Layers and Layers</vt:lpstr>
      <vt:lpstr>Layers and Layers</vt:lpstr>
      <vt:lpstr>Activations</vt:lpstr>
      <vt:lpstr>Objectives and Optimizers</vt:lpstr>
      <vt:lpstr>Parallel Capabilities</vt:lpstr>
      <vt:lpstr>Architecture/Weight Saving and Loading</vt:lpstr>
      <vt:lpstr>Callbacks</vt:lpstr>
      <vt:lpstr>In Summary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Deep Learning with Python - Keras Tutorial -</dc:title>
  <dc:creator>Ingyu Lee</dc:creator>
  <cp:lastModifiedBy>Lee</cp:lastModifiedBy>
  <cp:revision>101</cp:revision>
  <dcterms:created xsi:type="dcterms:W3CDTF">2017-09-08T00:17:17Z</dcterms:created>
  <dcterms:modified xsi:type="dcterms:W3CDTF">2017-09-29T21:20:14Z</dcterms:modified>
</cp:coreProperties>
</file>